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Lst>
  <p:sldSz cy="10058400" cx="7772400"/>
  <p:notesSz cx="6858000" cy="9144000"/>
  <p:embeddedFontLst>
    <p:embeddedFont>
      <p:font typeface="Halant"/>
      <p:regular r:id="rId13"/>
      <p:bold r:id="rId14"/>
    </p:embeddedFont>
    <p:embeddedFont>
      <p:font typeface="Inter"/>
      <p:regular r:id="rId15"/>
      <p:bold r:id="rId16"/>
      <p:italic r:id="rId17"/>
      <p:boldItalic r:id="rId18"/>
    </p:embeddedFont>
    <p:embeddedFont>
      <p:font typeface="Plus Jakarta Sans"/>
      <p:regular r:id="rId19"/>
      <p:bold r:id="rId20"/>
      <p:italic r:id="rId21"/>
      <p:boldItalic r:id="rId22"/>
    </p:embeddedFont>
    <p:embeddedFont>
      <p:font typeface="Plus Jakarta Sans Medium"/>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A4A3A4"/>
          </p15:clr>
        </p15:guide>
        <p15:guide id="2" pos="2448">
          <p15:clr>
            <a:srgbClr val="A4A3A4"/>
          </p15:clr>
        </p15:guide>
        <p15:guide id="3" pos="295">
          <p15:clr>
            <a:srgbClr val="747775"/>
          </p15:clr>
        </p15:guide>
        <p15:guide id="4" pos="4601">
          <p15:clr>
            <a:srgbClr val="747775"/>
          </p15:clr>
        </p15:guide>
        <p15:guide id="5" orient="horz" pos="616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4D208A36-70F0-4480-886C-AF5AC75A3BC0}">
  <a:tblStyle styleId="{4D208A36-70F0-4480-886C-AF5AC75A3BC0}"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 pos="295"/>
        <p:guide pos="4601"/>
        <p:guide pos="6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bold.fntdata"/><Relationship Id="rId22" Type="http://schemas.openxmlformats.org/officeDocument/2006/relationships/font" Target="fonts/PlusJakartaSans-boldItalic.fntdata"/><Relationship Id="rId21" Type="http://schemas.openxmlformats.org/officeDocument/2006/relationships/font" Target="fonts/PlusJakartaSans-italic.fntdata"/><Relationship Id="rId24" Type="http://schemas.openxmlformats.org/officeDocument/2006/relationships/font" Target="fonts/PlusJakartaSansMedium-bold.fntdata"/><Relationship Id="rId23" Type="http://schemas.openxmlformats.org/officeDocument/2006/relationships/font" Target="fonts/PlusJakartaSansMedium-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PlusJakartaSansMedium-boldItalic.fntdata"/><Relationship Id="rId25"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font" Target="fonts/Halant-regular.fntdata"/><Relationship Id="rId12" Type="http://schemas.openxmlformats.org/officeDocument/2006/relationships/slide" Target="slides/slide5.xml"/><Relationship Id="rId15" Type="http://schemas.openxmlformats.org/officeDocument/2006/relationships/font" Target="fonts/Inter-regular.fntdata"/><Relationship Id="rId14" Type="http://schemas.openxmlformats.org/officeDocument/2006/relationships/font" Target="fonts/Halant-bold.fntdata"/><Relationship Id="rId17" Type="http://schemas.openxmlformats.org/officeDocument/2006/relationships/font" Target="fonts/Inter-italic.fntdata"/><Relationship Id="rId16" Type="http://schemas.openxmlformats.org/officeDocument/2006/relationships/font" Target="fonts/Inter-bold.fntdata"/><Relationship Id="rId19" Type="http://schemas.openxmlformats.org/officeDocument/2006/relationships/font" Target="fonts/PlusJakartaSans-regular.fntdata"/><Relationship Id="rId18" Type="http://schemas.openxmlformats.org/officeDocument/2006/relationships/font" Target="fonts/Inter-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2b700d113_0_22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2b700d113_0_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5bd2bb0d18_0_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5bd2bb0d1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36418eb2a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36418eb2a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5f04907c78_0_9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35f04907c78_0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5f04907c78_0_10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f04907c78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60" name="Google Shape;60;p1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64" name="Google Shape;64;p1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69" name="Google Shape;69;p1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72" name="Google Shape;72;p1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76" name="Google Shape;76;p1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79" name="Google Shape;79;p2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85" name="Google Shape;85;p2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88" name="Google Shape;88;p2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92" name="Google Shape;92;p2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hyperlink" Target="https://youtu.be/-kv7lF-JB8o?feature=shared&amp;t=429" TargetMode="External"/><Relationship Id="rId6" Type="http://schemas.openxmlformats.org/officeDocument/2006/relationships/hyperlink" Target="https://youtu.be/-kv7lF-JB8o?feature=shared&amp;t=429" TargetMode="External"/><Relationship Id="rId7"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5.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00" name="Google Shape;100;p25"/>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01" name="Google Shape;101;p25"/>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02" name="Google Shape;102;p25"/>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3" name="Google Shape;103;p25"/>
          <p:cNvSpPr txBox="1"/>
          <p:nvPr/>
        </p:nvSpPr>
        <p:spPr>
          <a:xfrm>
            <a:off x="670050" y="882600"/>
            <a:ext cx="6432300" cy="40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00"/>
                </a:solidFill>
                <a:latin typeface="Inter"/>
                <a:ea typeface="Inter"/>
                <a:cs typeface="Inter"/>
                <a:sym typeface="Inter"/>
              </a:rPr>
              <a:t>Name: _____________________________________  Date: ________ Class: ___________________</a:t>
            </a:r>
            <a:endParaRPr b="1" sz="1200">
              <a:solidFill>
                <a:srgbClr val="000000"/>
              </a:solidFill>
              <a:latin typeface="Inter"/>
              <a:ea typeface="Inter"/>
              <a:cs typeface="Inter"/>
              <a:sym typeface="Inter"/>
            </a:endParaRPr>
          </a:p>
        </p:txBody>
      </p:sp>
      <p:pic>
        <p:nvPicPr>
          <p:cNvPr id="104" name="Google Shape;104;p25"/>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05" name="Google Shape;105;p25"/>
          <p:cNvGraphicFramePr/>
          <p:nvPr/>
        </p:nvGraphicFramePr>
        <p:xfrm>
          <a:off x="315750" y="2050425"/>
          <a:ext cx="3000000" cy="3000000"/>
        </p:xfrm>
        <a:graphic>
          <a:graphicData uri="http://schemas.openxmlformats.org/drawingml/2006/table">
            <a:tbl>
              <a:tblPr>
                <a:noFill/>
                <a:tableStyleId>{4D208A36-70F0-4480-886C-AF5AC75A3BC0}</a:tableStyleId>
              </a:tblPr>
              <a:tblGrid>
                <a:gridCol w="7140900"/>
              </a:tblGrid>
              <a:tr h="431125">
                <a:tc>
                  <a:txBody>
                    <a:bodyPr/>
                    <a:lstStyle/>
                    <a:p>
                      <a:pPr indent="0" lvl="0" marL="0" rtl="0" algn="l">
                        <a:spcBef>
                          <a:spcPts val="0"/>
                        </a:spcBef>
                        <a:spcAft>
                          <a:spcPts val="0"/>
                        </a:spcAft>
                        <a:buNone/>
                      </a:pPr>
                      <a:r>
                        <a:rPr b="1" lang="en" sz="1300" u="sng">
                          <a:solidFill>
                            <a:schemeClr val="hlink"/>
                          </a:solidFill>
                          <a:latin typeface="Halant"/>
                          <a:ea typeface="Halant"/>
                          <a:cs typeface="Halant"/>
                          <a:sym typeface="Halant"/>
                          <a:hlinkClick r:id="rId5"/>
                        </a:rPr>
                        <a:t>Podcast</a:t>
                      </a:r>
                      <a:r>
                        <a:rPr b="1" lang="en" sz="1300" u="sng">
                          <a:solidFill>
                            <a:schemeClr val="hlink"/>
                          </a:solidFill>
                          <a:latin typeface="Halant"/>
                          <a:ea typeface="Halant"/>
                          <a:cs typeface="Halant"/>
                          <a:sym typeface="Halant"/>
                          <a:hlinkClick r:id="rId6"/>
                        </a:rPr>
                        <a:t> Transcript:</a:t>
                      </a:r>
                      <a:r>
                        <a:rPr lang="en" sz="1300">
                          <a:latin typeface="Halant"/>
                          <a:ea typeface="Halant"/>
                          <a:cs typeface="Halant"/>
                          <a:sym typeface="Halant"/>
                        </a:rPr>
                        <a:t> Begin at 7:09, End at 15:41</a:t>
                      </a:r>
                      <a:endParaRPr sz="1300">
                        <a:latin typeface="Halant"/>
                        <a:ea typeface="Halant"/>
                        <a:cs typeface="Halant"/>
                        <a:sym typeface="Halant"/>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By the summer of 1866, Construction Chief Charles Crocker and his crew boss, James Harvey Strobridge, had hired 10,000 workers—8,000 of them Chinese immigrants. They faced the daunting challenge of digging 15 tunnels through solid granite to make the route over the Sierras passable for trains. They needed to bore five tunnels on the the West Slope, one through the Donner Summit, and nine on the East Slope. In August 1866, workers began tackling the largest tunnel, known as Summit Tunnel. The crews needed to blast through roughly 1/3 of a mile of solid rock. The workers used hand drills to bore 2-inch holes into the granite and then they packed these holes with black powder and lit a fuse to blast away tiny chunks of rock.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The process was excruciatingly slow. Despite working in shifts around the clock, crews only managed a few inches per day. To speed up their work, Engineer Samuel Montague decided to drill a large vertical shaft down the middle of the mountain so the crews could work on four faces at a time. Two teams would work on the Western and Eastern ends of the tunnel and two more would work from the middle outward. The shaft would be 8 by 12 ft wide and more than 70 ft deep. But the crew struggled to dig the rubble out by hand. Engineers found a solution in an old abandoned locomotive called the Sacramento, one of the first to operate west of the Missouri River. Workers stripped the 12-ton locomotive of its non-essential parts and a team of 10 oxen dragged it to the top of Donner Summit. There its engine powered a hoist for pulling up blasted granite and lowering down timber to shore up the tunnel. This new hoist helped the crews enlarge the shaft by a foot every day but it would still take months before they would finally reach the bottom and begin blasting the tunnel from the </a:t>
                      </a:r>
                      <a:r>
                        <a:rPr lang="en" sz="1100">
                          <a:solidFill>
                            <a:schemeClr val="dk1"/>
                          </a:solidFill>
                          <a:highlight>
                            <a:srgbClr val="FFFFFF"/>
                          </a:highlight>
                          <a:latin typeface="Inter"/>
                          <a:ea typeface="Inter"/>
                          <a:cs typeface="Inter"/>
                          <a:sym typeface="Inter"/>
                        </a:rPr>
                        <a:t>inside out</a:t>
                      </a:r>
                      <a:r>
                        <a:rPr lang="en" sz="1100">
                          <a:solidFill>
                            <a:schemeClr val="dk1"/>
                          </a:solidFill>
                          <a:highlight>
                            <a:srgbClr val="FFFFFF"/>
                          </a:highlight>
                          <a:latin typeface="Inter"/>
                          <a:ea typeface="Inter"/>
                          <a:cs typeface="Inter"/>
                          <a:sym typeface="Inter"/>
                        </a:rPr>
                        <a:t>.</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By November 1866, heavy snows began to blanket the mountains. The winter that year was one of the worst of the century—bringing 44 separate storms to the Sierras. At the summit, the </a:t>
                      </a:r>
                      <a:r>
                        <a:rPr lang="en" sz="1100">
                          <a:solidFill>
                            <a:schemeClr val="dk1"/>
                          </a:solidFill>
                          <a:highlight>
                            <a:srgbClr val="FFFFFF"/>
                          </a:highlight>
                          <a:latin typeface="Inter"/>
                          <a:ea typeface="Inter"/>
                          <a:cs typeface="Inter"/>
                          <a:sym typeface="Inter"/>
                        </a:rPr>
                        <a:t>snowpack</a:t>
                      </a:r>
                      <a:r>
                        <a:rPr lang="en" sz="1100">
                          <a:solidFill>
                            <a:schemeClr val="dk1"/>
                          </a:solidFill>
                          <a:highlight>
                            <a:srgbClr val="FFFFFF"/>
                          </a:highlight>
                          <a:latin typeface="Inter"/>
                          <a:ea typeface="Inter"/>
                          <a:cs typeface="Inter"/>
                          <a:sym typeface="Inter"/>
                        </a:rPr>
                        <a:t> averaged 18 feet. But the Big </a:t>
                      </a:r>
                      <a:r>
                        <a:rPr lang="en" sz="1100">
                          <a:solidFill>
                            <a:schemeClr val="dk1"/>
                          </a:solidFill>
                          <a:highlight>
                            <a:srgbClr val="FFFFFF"/>
                          </a:highlight>
                          <a:latin typeface="Inter"/>
                          <a:ea typeface="Inter"/>
                          <a:cs typeface="Inter"/>
                          <a:sym typeface="Inter"/>
                        </a:rPr>
                        <a:t>Roar</a:t>
                      </a:r>
                      <a:r>
                        <a:rPr lang="en" sz="1100">
                          <a:solidFill>
                            <a:schemeClr val="dk1"/>
                          </a:solidFill>
                          <a:highlight>
                            <a:srgbClr val="FFFFFF"/>
                          </a:highlight>
                          <a:latin typeface="Inter"/>
                          <a:ea typeface="Inter"/>
                          <a:cs typeface="Inter"/>
                          <a:sym typeface="Inter"/>
                        </a:rPr>
                        <a:t> refused to </a:t>
                      </a:r>
                      <a:r>
                        <a:rPr lang="en" sz="1100">
                          <a:solidFill>
                            <a:schemeClr val="dk1"/>
                          </a:solidFill>
                          <a:highlight>
                            <a:srgbClr val="FFFFFF"/>
                          </a:highlight>
                          <a:latin typeface="Inter"/>
                          <a:ea typeface="Inter"/>
                          <a:cs typeface="Inter"/>
                          <a:sym typeface="Inter"/>
                        </a:rPr>
                        <a:t>shut down</a:t>
                      </a:r>
                      <a:r>
                        <a:rPr lang="en" sz="1100">
                          <a:solidFill>
                            <a:schemeClr val="dk1"/>
                          </a:solidFill>
                          <a:highlight>
                            <a:srgbClr val="FFFFFF"/>
                          </a:highlight>
                          <a:latin typeface="Inter"/>
                          <a:ea typeface="Inter"/>
                          <a:cs typeface="Inter"/>
                          <a:sym typeface="Inter"/>
                        </a:rPr>
                        <a:t> work for fear of losing the race with their rival. They knew the Union Pacific was making a rapid advance across Nebraska. And while they were measuring their progress in miles, the Central Pacific was still measuring their success in inches. So instead of closing down for the winter, </a:t>
                      </a:r>
                      <a:r>
                        <a:rPr lang="en" sz="1100">
                          <a:solidFill>
                            <a:schemeClr val="dk1"/>
                          </a:solidFill>
                          <a:highlight>
                            <a:srgbClr val="FFFFFF"/>
                          </a:highlight>
                          <a:latin typeface="Inter"/>
                          <a:ea typeface="Inter"/>
                          <a:cs typeface="Inter"/>
                          <a:sym typeface="Inter"/>
                        </a:rPr>
                        <a:t>Strobridge</a:t>
                      </a:r>
                      <a:r>
                        <a:rPr lang="en" sz="1100">
                          <a:solidFill>
                            <a:schemeClr val="dk1"/>
                          </a:solidFill>
                          <a:highlight>
                            <a:srgbClr val="FFFFFF"/>
                          </a:highlight>
                          <a:latin typeface="Inter"/>
                          <a:ea typeface="Inter"/>
                          <a:cs typeface="Inter"/>
                          <a:sym typeface="Inter"/>
                        </a:rPr>
                        <a:t> put hundreds of Chinese laborers to work shoveling snow tunnels, ranging from 50 to 500 ft long to maintain access to the work sites. They dug windows, chimneys, and air shafts out of the snow walls for light and ventilation. Some of the tunnels were large enough for horses to travel through. And for the rest of the winter, these Chinese workers lived and worked inside the snow labyrinths.</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They rarely saw the light of day. Working in the snow was dangerous as well as claustrophobic. The black powder charges sometimes triggered avalanches which killed dozens at a time. An unknown number of men lost their lives. The company kept no records. Only after the snow melted in the spring would many of the bodies be discovered still gripping picks and shovels in their frozen hands. But despite working through the winter storms, the tunnel's progress remained painfully slow. </a:t>
                      </a:r>
                      <a:r>
                        <a:rPr lang="en" sz="1100">
                          <a:solidFill>
                            <a:schemeClr val="dk1"/>
                          </a:solidFill>
                          <a:highlight>
                            <a:srgbClr val="FFFFFF"/>
                          </a:highlight>
                          <a:latin typeface="Inter"/>
                          <a:ea typeface="Inter"/>
                          <a:cs typeface="Inter"/>
                          <a:sym typeface="Inter"/>
                        </a:rPr>
                        <a:t>In January 1867, Crocker wrote to Huntington declaring “Strobridge and I have come to the conclusion that something must be done to hasten it.” So they decided to turn to a substance they had read about in </a:t>
                      </a:r>
                      <a:r>
                        <a:rPr i="1" lang="en" sz="1100">
                          <a:solidFill>
                            <a:schemeClr val="dk1"/>
                          </a:solidFill>
                          <a:highlight>
                            <a:srgbClr val="FFFFFF"/>
                          </a:highlight>
                          <a:latin typeface="Inter"/>
                          <a:ea typeface="Inter"/>
                          <a:cs typeface="Inter"/>
                          <a:sym typeface="Inter"/>
                        </a:rPr>
                        <a:t>Scientific American</a:t>
                      </a:r>
                      <a:r>
                        <a:rPr lang="en" sz="1100">
                          <a:solidFill>
                            <a:schemeClr val="dk1"/>
                          </a:solidFill>
                          <a:highlight>
                            <a:srgbClr val="FFFFFF"/>
                          </a:highlight>
                          <a:latin typeface="Inter"/>
                          <a:ea typeface="Inter"/>
                          <a:cs typeface="Inter"/>
                          <a:sym typeface="Inter"/>
                        </a:rPr>
                        <a:t> Magazine</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liquid nitroglycerin. It was the most powerful explosive ever made</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 eight times more destructive than black powder. </a:t>
                      </a:r>
                      <a:r>
                        <a:rPr lang="en" sz="1100">
                          <a:solidFill>
                            <a:schemeClr val="dk1"/>
                          </a:solidFill>
                          <a:highlight>
                            <a:schemeClr val="lt1"/>
                          </a:highlight>
                          <a:latin typeface="Inter"/>
                          <a:ea typeface="Inter"/>
                          <a:cs typeface="Inter"/>
                          <a:sym typeface="Inter"/>
                        </a:rPr>
                        <a:t>It was also much cheaper. But there was a downside, </a:t>
                      </a:r>
                      <a:endParaRPr sz="1100">
                        <a:solidFill>
                          <a:schemeClr val="dk1"/>
                        </a:solidFill>
                        <a:latin typeface="Inter"/>
                        <a:ea typeface="Inter"/>
                        <a:cs typeface="Inter"/>
                        <a:sym typeface="Inter"/>
                      </a:endParaRPr>
                    </a:p>
                  </a:txBody>
                  <a:tcPr marT="91425" marB="91425" marR="91425" marL="91425"/>
                </a:tc>
              </a:tr>
            </a:tbl>
          </a:graphicData>
        </a:graphic>
      </p:graphicFrame>
      <p:sp>
        <p:nvSpPr>
          <p:cNvPr id="106" name="Google Shape;106;p25"/>
          <p:cNvSpPr txBox="1"/>
          <p:nvPr/>
        </p:nvSpPr>
        <p:spPr>
          <a:xfrm>
            <a:off x="1700625" y="1194298"/>
            <a:ext cx="5673000" cy="822900"/>
          </a:xfrm>
          <a:prstGeom prst="rect">
            <a:avLst/>
          </a:prstGeom>
          <a:noFill/>
          <a:ln>
            <a:noFill/>
          </a:ln>
        </p:spPr>
        <p:txBody>
          <a:bodyPr anchorCtr="0" anchor="t" bIns="116050" lIns="116050" spcFirstLastPara="1" rIns="116050" wrap="square" tIns="116050">
            <a:noAutofit/>
          </a:bodyPr>
          <a:lstStyle/>
          <a:p>
            <a:pPr indent="0" lvl="0" marL="0" rtl="0" algn="l">
              <a:spcBef>
                <a:spcPts val="0"/>
              </a:spcBef>
              <a:spcAft>
                <a:spcPts val="0"/>
              </a:spcAft>
              <a:buNone/>
            </a:pPr>
            <a:r>
              <a:rPr b="1" lang="en" sz="1200">
                <a:latin typeface="Halant"/>
                <a:ea typeface="Halant"/>
                <a:cs typeface="Halant"/>
                <a:sym typeface="Halant"/>
              </a:rPr>
              <a:t>Contextualization</a:t>
            </a:r>
            <a:endParaRPr b="1" sz="1200">
              <a:latin typeface="Halant"/>
              <a:ea typeface="Halant"/>
              <a:cs typeface="Halant"/>
              <a:sym typeface="Halant"/>
            </a:endParaRPr>
          </a:p>
          <a:p>
            <a:pPr indent="0" lvl="0" marL="0" rtl="0" algn="l">
              <a:spcBef>
                <a:spcPts val="0"/>
              </a:spcBef>
              <a:spcAft>
                <a:spcPts val="0"/>
              </a:spcAft>
              <a:buNone/>
            </a:pPr>
            <a:r>
              <a:t/>
            </a:r>
            <a:endParaRPr b="1" sz="1000">
              <a:latin typeface="Halant"/>
              <a:ea typeface="Halant"/>
              <a:cs typeface="Halant"/>
              <a:sym typeface="Halant"/>
            </a:endParaRPr>
          </a:p>
          <a:p>
            <a:pPr indent="0" lvl="0" marL="0" rtl="0" algn="l">
              <a:spcBef>
                <a:spcPts val="0"/>
              </a:spcBef>
              <a:spcAft>
                <a:spcPts val="0"/>
              </a:spcAft>
              <a:buClr>
                <a:srgbClr val="000000"/>
              </a:buClr>
              <a:buSzPts val="1100"/>
              <a:buFont typeface="Arial"/>
              <a:buNone/>
            </a:pPr>
            <a:r>
              <a:rPr lang="en" sz="1000">
                <a:latin typeface="Inter"/>
                <a:ea typeface="Inter"/>
                <a:cs typeface="Inter"/>
                <a:sym typeface="Inter"/>
              </a:rPr>
              <a:t>Thinking historically means interpreting historical events, developments, or processes in light of the surrounding historical context.</a:t>
            </a:r>
            <a:endParaRPr sz="1000">
              <a:solidFill>
                <a:srgbClr val="000000"/>
              </a:solidFill>
              <a:latin typeface="Inter"/>
              <a:ea typeface="Inter"/>
              <a:cs typeface="Inter"/>
              <a:sym typeface="Inter"/>
            </a:endParaRPr>
          </a:p>
          <a:p>
            <a:pPr indent="0" lvl="0" marL="0" rtl="0" algn="l">
              <a:spcBef>
                <a:spcPts val="0"/>
              </a:spcBef>
              <a:spcAft>
                <a:spcPts val="0"/>
              </a:spcAft>
              <a:buClr>
                <a:srgbClr val="000000"/>
              </a:buClr>
              <a:buSzPts val="1100"/>
              <a:buFont typeface="Arial"/>
              <a:buNone/>
            </a:pPr>
            <a:r>
              <a:t/>
            </a:r>
            <a:endParaRPr sz="1000">
              <a:solidFill>
                <a:srgbClr val="000000"/>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p:txBody>
      </p:sp>
      <p:pic>
        <p:nvPicPr>
          <p:cNvPr id="107" name="Google Shape;107;p25" title="Context@2x transparent.png"/>
          <p:cNvPicPr preferRelativeResize="0"/>
          <p:nvPr/>
        </p:nvPicPr>
        <p:blipFill rotWithShape="1">
          <a:blip r:embed="rId7">
            <a:alphaModFix/>
          </a:blip>
          <a:srcRect b="0" l="0" r="0" t="0"/>
          <a:stretch/>
        </p:blipFill>
        <p:spPr>
          <a:xfrm>
            <a:off x="670051" y="1229089"/>
            <a:ext cx="822875" cy="8228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26"/>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t>
            </a:r>
            <a:r>
              <a:rPr lang="en" sz="2500">
                <a:solidFill>
                  <a:schemeClr val="dk1"/>
                </a:solidFill>
                <a:latin typeface="Plus Jakarta Sans Medium"/>
                <a:ea typeface="Plus Jakarta Sans Medium"/>
                <a:cs typeface="Plus Jakarta Sans Medium"/>
                <a:sym typeface="Plus Jakarta Sans Medium"/>
              </a:rPr>
              <a:t>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13" name="Google Shape;113;p26"/>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14" name="Google Shape;114;p26"/>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15" name="Google Shape;115;p26"/>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26"/>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17" name="Google Shape;117;p26"/>
          <p:cNvGraphicFramePr/>
          <p:nvPr/>
        </p:nvGraphicFramePr>
        <p:xfrm>
          <a:off x="390125" y="907425"/>
          <a:ext cx="3000000" cy="3000000"/>
        </p:xfrm>
        <a:graphic>
          <a:graphicData uri="http://schemas.openxmlformats.org/drawingml/2006/table">
            <a:tbl>
              <a:tblPr>
                <a:noFill/>
                <a:tableStyleId>{4D208A36-70F0-4480-886C-AF5AC75A3BC0}</a:tableStyleId>
              </a:tblPr>
              <a:tblGrid>
                <a:gridCol w="7066525"/>
              </a:tblGrid>
              <a:tr h="431125">
                <a:tc>
                  <a:txBody>
                    <a:bodyPr/>
                    <a:lstStyle/>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it was extremely temperamental. The previous year, an accidental nitroglycerin explosion had leveled half a block in downtown San Francisco, killing 15 people. But Crocker and Strobridge were desperate. They proceeded despite the risks. In February, they hired a Scottish chemist to mix the nitroglycerin on site. This new explosive allowed the workers to bore smaller holes in the rock with greater destructive yield. The debris left behind was also easier to clear. So using nitroglycerin, workers in the summit tunnel were able to blast away 2 to 4 feet a day in all four directions. And while work continued in the tunnels in the spring of 1867, another 3,000 graders and track layers worked on the east side of the summit where surveyors had traveled as far as the Great Salt Lake in Utah where they crossed paths with surveyors from the Union Pacific. But any eastward aspirations were still stuck in the Donner Pass where Chinese workers were laboring through 12-feet snow drifts. And now the company was beginning to lose men to the gold mines and other employers.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One Central Pacific director complained, “We have proved their value as laborers. Everyone is trying Chinese workers and now we can't get them.” So to keep their Chinese workers in the fold, Construction Chief Charles Crocker raised their monthly wages from $31 to $35. But for many it still wasn't enough to reward them for performing the most grueling work of the entire railroad. Imagine it's June 25th, 1867 and you're grading the roadbed on the Central Pacific. You're high in the Sierra's blasting rock between Cisco and Strong's Canyon under the watchful eye of your boss, James Strobridge. Sweat drips down to your neck as you secretly check your watch</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a small luxury you bought with your meager wages. You nod to the men on either side of you and they nod back with their jaws set. You then lay down your pickaxe. One by one the other men lay down their tools too. Without another word, you begin walking back toward camp. “Hey, where where the hell do you think you're going?” Strobridge's booming voice stops you in your tracks. You turn around to see his face, reddening with anger. “Get back on the line, all of you. There's still an hour left.” He lumbers toward you and your heart pounds in your chest. “Not today, we're going on strike.” “What the hell are you talking about?” “We want $40 a month</a:t>
                      </a:r>
                      <a:r>
                        <a:rPr lang="en" sz="1200">
                          <a:solidFill>
                            <a:schemeClr val="dk1"/>
                          </a:solidFill>
                          <a:highlight>
                            <a:srgbClr val="FFFFFF"/>
                          </a:highlight>
                          <a:latin typeface="Inter"/>
                          <a:ea typeface="Inter"/>
                          <a:cs typeface="Inter"/>
                          <a:sym typeface="Inter"/>
                        </a:rPr>
                        <a:t>—</a:t>
                      </a:r>
                      <a:r>
                        <a:rPr lang="en" sz="1100">
                          <a:solidFill>
                            <a:schemeClr val="dk1"/>
                          </a:solidFill>
                          <a:highlight>
                            <a:srgbClr val="FFFFFF"/>
                          </a:highlight>
                          <a:latin typeface="Inter"/>
                          <a:ea typeface="Inter"/>
                          <a:cs typeface="Inter"/>
                          <a:sym typeface="Inter"/>
                        </a:rPr>
                        <a:t>the same as the white workers.” Strobridge's face twists in disbelief. He lifts up his eye patch to wipe the sweat off his brow with a handkerchief. “You ungrateful dimwits. Crocker already raised your wages to $35 last month. You should be thanking him.” “It's not enough. We're doing the hardest work on the line. We deserve more money. And 11 hours is just too much. We want 10 hours, eight for the tunnelers.”  “Oh, is that all?” His towering frame looms over you. You straighten up and meet his gaze. “No, there's more. When the men try to find new jobs, they get harassed and punished. It's not fair.” His expression darkens. “Fair? You should consider yourself lucky. No one would even hire you until Crocker and I agreed to let you work for the railroad. Enough of this. Get back to work.” You shake your head. “Not until we get what we want. Take it up with Crocker. Things can't go on this way.” Without waiting for his reply, you turn around and stride back toward camp, the others following in your wake. But your steps feel heavier than usual. You know you face a dangerous foe in Strobridge and his rich bosses. You just hope that together you can make things better for your fellow workers.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t/>
                      </a:r>
                      <a:endParaRPr sz="1100">
                        <a:solidFill>
                          <a:schemeClr val="dk1"/>
                        </a:solidFill>
                        <a:highlight>
                          <a:srgbClr val="FFFFFF"/>
                        </a:highlight>
                        <a:latin typeface="Inter"/>
                        <a:ea typeface="Inter"/>
                        <a:cs typeface="Inter"/>
                        <a:sym typeface="Inter"/>
                      </a:endParaRPr>
                    </a:p>
                    <a:p>
                      <a:pPr indent="0" lvl="0" marL="0" marR="152400" rtl="0" algn="l">
                        <a:lnSpc>
                          <a:spcPct val="100000"/>
                        </a:lnSpc>
                        <a:spcBef>
                          <a:spcPts val="0"/>
                        </a:spcBef>
                        <a:spcAft>
                          <a:spcPts val="0"/>
                        </a:spcAft>
                        <a:buNone/>
                      </a:pPr>
                      <a:r>
                        <a:rPr lang="en" sz="1100">
                          <a:solidFill>
                            <a:schemeClr val="dk1"/>
                          </a:solidFill>
                          <a:highlight>
                            <a:srgbClr val="FFFFFF"/>
                          </a:highlight>
                          <a:latin typeface="Inter"/>
                          <a:ea typeface="Inter"/>
                          <a:cs typeface="Inter"/>
                          <a:sym typeface="Inter"/>
                        </a:rPr>
                        <a:t>On June 25th, 1867, more than 2,000 Chinese workers went on strike, demanding $40 a month and shorter shifts. Construction Chief Charles Crocker was furious and refused to negotiate. Still he marveled at the peaceful nature of the strike. The workers simply stayed in their camps. But company leaders had the advantage of controlling their supplies so Crocker responded by simply cutting off provisions. After a week without sufficient food, most of the workers gave up and returned to work at $35 a month. But although the workers failed to achieve their demands, their collective action challenged the common stereotype that Chinese immigrants were passive and submissive. They also taught company leaders not to take their labor for granted. One executive complained, “The truth is they are getting smart.” That same summer the Central Pacific began sending agents to China to recruit even more workers.</a:t>
                      </a:r>
                      <a:endParaRPr sz="1100">
                        <a:solidFill>
                          <a:schemeClr val="dk1"/>
                        </a:solidFill>
                        <a:latin typeface="Inter"/>
                        <a:ea typeface="Inter"/>
                        <a:cs typeface="Inter"/>
                        <a:sym typeface="Inter"/>
                      </a:endParaRPr>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8229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Podcast Reflection</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The </a:t>
            </a:r>
            <a:r>
              <a:rPr lang="en" sz="2500">
                <a:solidFill>
                  <a:schemeClr val="dk1"/>
                </a:solidFill>
                <a:latin typeface="Plus Jakarta Sans Medium"/>
                <a:ea typeface="Plus Jakarta Sans Medium"/>
                <a:cs typeface="Plus Jakarta Sans Medium"/>
                <a:sym typeface="Plus Jakarta Sans Medium"/>
              </a:rPr>
              <a:t>Transcontinental Railroad</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sp>
        <p:nvSpPr>
          <p:cNvPr id="123" name="Google Shape;123;p27"/>
          <p:cNvSpPr txBox="1"/>
          <p:nvPr/>
        </p:nvSpPr>
        <p:spPr>
          <a:xfrm>
            <a:off x="5542353" y="94719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24" name="Google Shape;124;p27"/>
          <p:cNvPicPr preferRelativeResize="0"/>
          <p:nvPr/>
        </p:nvPicPr>
        <p:blipFill>
          <a:blip r:embed="rId3">
            <a:alphaModFix/>
          </a:blip>
          <a:stretch>
            <a:fillRect/>
          </a:stretch>
        </p:blipFill>
        <p:spPr>
          <a:xfrm>
            <a:off x="390131" y="9348146"/>
            <a:ext cx="431174" cy="431174"/>
          </a:xfrm>
          <a:prstGeom prst="rect">
            <a:avLst/>
          </a:prstGeom>
          <a:noFill/>
          <a:ln>
            <a:noFill/>
          </a:ln>
        </p:spPr>
      </p:pic>
      <p:sp>
        <p:nvSpPr>
          <p:cNvPr id="125" name="Google Shape;125;p27"/>
          <p:cNvSpPr txBox="1"/>
          <p:nvPr/>
        </p:nvSpPr>
        <p:spPr>
          <a:xfrm>
            <a:off x="2974875" y="94719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6" name="Google Shape;126;p27"/>
          <p:cNvPicPr preferRelativeResize="0"/>
          <p:nvPr/>
        </p:nvPicPr>
        <p:blipFill>
          <a:blip r:embed="rId4">
            <a:alphaModFix/>
          </a:blip>
          <a:stretch>
            <a:fillRect/>
          </a:stretch>
        </p:blipFill>
        <p:spPr>
          <a:xfrm>
            <a:off x="216272" y="110272"/>
            <a:ext cx="1056536" cy="438114"/>
          </a:xfrm>
          <a:prstGeom prst="rect">
            <a:avLst/>
          </a:prstGeom>
          <a:noFill/>
          <a:ln>
            <a:noFill/>
          </a:ln>
        </p:spPr>
      </p:pic>
      <p:graphicFrame>
        <p:nvGraphicFramePr>
          <p:cNvPr id="127" name="Google Shape;127;p27"/>
          <p:cNvGraphicFramePr/>
          <p:nvPr/>
        </p:nvGraphicFramePr>
        <p:xfrm>
          <a:off x="315750" y="1136025"/>
          <a:ext cx="3000000" cy="3000000"/>
        </p:xfrm>
        <a:graphic>
          <a:graphicData uri="http://schemas.openxmlformats.org/drawingml/2006/table">
            <a:tbl>
              <a:tblPr>
                <a:noFill/>
                <a:tableStyleId>{4D208A36-70F0-4480-886C-AF5AC75A3BC0}</a:tableStyleId>
              </a:tblPr>
              <a:tblGrid>
                <a:gridCol w="7140900"/>
              </a:tblGrid>
              <a:tr h="431125">
                <a:tc>
                  <a:txBody>
                    <a:bodyPr/>
                    <a:lstStyle/>
                    <a:p>
                      <a:pPr indent="0" lvl="0" marL="0" rtl="0" algn="l">
                        <a:spcBef>
                          <a:spcPts val="0"/>
                        </a:spcBef>
                        <a:spcAft>
                          <a:spcPts val="0"/>
                        </a:spcAft>
                        <a:buNone/>
                      </a:pPr>
                      <a:r>
                        <a:rPr b="1" lang="en" sz="1200">
                          <a:latin typeface="Halant"/>
                          <a:ea typeface="Halant"/>
                          <a:cs typeface="Halant"/>
                          <a:sym typeface="Halant"/>
                        </a:rPr>
                        <a:t>Close Listening Questions:</a:t>
                      </a:r>
                      <a:endParaRPr b="1" sz="1200">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was the purpose of drilling a vertical shaft in the middle of the Summit Tunnel?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challenges did Chinese workers face during the winter of 1866–67 while working on the Summit Tunnel?</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Crocker and Strobridge decide to use nitroglycerin instead of black powder?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457200" rtl="0" algn="l">
                        <a:spcBef>
                          <a:spcPts val="0"/>
                        </a:spcBef>
                        <a:spcAft>
                          <a:spcPts val="0"/>
                        </a:spcAft>
                        <a:buNone/>
                      </a:pPr>
                      <a:r>
                        <a:t/>
                      </a:r>
                      <a:endParaRPr b="1" sz="1200">
                        <a:solidFill>
                          <a:srgbClr val="E95C3D"/>
                        </a:solidFill>
                        <a:highlight>
                          <a:srgbClr val="E95C3D"/>
                        </a:highlight>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Halant"/>
                          <a:ea typeface="Halant"/>
                          <a:cs typeface="Halant"/>
                          <a:sym typeface="Halant"/>
                        </a:rPr>
                        <a:t>Critical Thinking Questions:</a:t>
                      </a:r>
                      <a:endParaRPr sz="1200">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you think the company didn’t keep records of how many workers died? What might this tell us about how the company viewed its workers?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0" lvl="0" marL="0" rtl="0" algn="l">
                        <a:spcBef>
                          <a:spcPts val="0"/>
                        </a:spcBef>
                        <a:spcAft>
                          <a:spcPts val="0"/>
                        </a:spcAft>
                        <a:buNone/>
                      </a:pPr>
                      <a:r>
                        <a:t/>
                      </a:r>
                      <a:endParaRPr sz="1200">
                        <a:highlight>
                          <a:srgbClr val="E95C3D"/>
                        </a:highlight>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does the Chinese workers’ strike tell us about their attitudes and beliefs, despite ethnic and racialized stereotypes at the time?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Imagine you were a company leader at the time. How might the strike have changed the way you viewed your workers and planned future labor needs?</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0" marR="152400" rtl="0" algn="l">
                        <a:lnSpc>
                          <a:spcPct val="100000"/>
                        </a:lnSpc>
                        <a:spcBef>
                          <a:spcPts val="0"/>
                        </a:spcBef>
                        <a:spcAft>
                          <a:spcPts val="0"/>
                        </a:spcAft>
                        <a:buNone/>
                      </a:pPr>
                      <a:r>
                        <a:t/>
                      </a:r>
                      <a:endParaRPr sz="1200">
                        <a:solidFill>
                          <a:schemeClr val="dk1"/>
                        </a:solidFill>
                        <a:highlight>
                          <a:srgbClr val="FFFFFF"/>
                        </a:highlight>
                        <a:latin typeface="Inter"/>
                        <a:ea typeface="Inter"/>
                        <a:cs typeface="Inter"/>
                        <a:sym typeface="Inter"/>
                      </a:endParaRPr>
                    </a:p>
                  </a:txBody>
                  <a:tcPr marT="91425" marB="91425" marR="91425" marL="91425">
                    <a:lnL cap="flat" cmpd="sng" w="9525">
                      <a:solidFill>
                        <a:srgbClr val="9E9E9E">
                          <a:alpha val="0"/>
                        </a:srgbClr>
                      </a:solidFill>
                      <a:prstDash val="solid"/>
                      <a:round/>
                      <a:headEnd len="sm" w="sm" type="none"/>
                      <a:tailEnd len="sm" w="sm" type="none"/>
                    </a:lnL>
                    <a:lnR cap="flat" cmpd="sng" w="9525">
                      <a:solidFill>
                        <a:srgbClr val="9E9E9E">
                          <a:alpha val="0"/>
                        </a:srgbClr>
                      </a:solidFill>
                      <a:prstDash val="solid"/>
                      <a:round/>
                      <a:headEnd len="sm" w="sm" type="none"/>
                      <a:tailEnd len="sm" w="sm" type="none"/>
                    </a:lnR>
                    <a:lnT cap="flat" cmpd="sng" w="9525">
                      <a:solidFill>
                        <a:srgbClr val="9E9E9E">
                          <a:alpha val="0"/>
                        </a:srgbClr>
                      </a:solidFill>
                      <a:prstDash val="solid"/>
                      <a:round/>
                      <a:headEnd len="sm" w="sm" type="none"/>
                      <a:tailEnd len="sm" w="sm" type="none"/>
                    </a:lnT>
                    <a:lnB cap="flat" cmpd="sng" w="9525">
                      <a:solidFill>
                        <a:srgbClr val="9E9E9E">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1" name="Shape 131"/>
        <p:cNvGrpSpPr/>
        <p:nvPr/>
      </p:nvGrpSpPr>
      <p:grpSpPr>
        <a:xfrm>
          <a:off x="0" y="0"/>
          <a:ext cx="0" cy="0"/>
          <a:chOff x="0" y="0"/>
          <a:chExt cx="0" cy="0"/>
        </a:xfrm>
      </p:grpSpPr>
      <p:sp>
        <p:nvSpPr>
          <p:cNvPr id="132" name="Google Shape;132;p28"/>
          <p:cNvSpPr txBox="1"/>
          <p:nvPr/>
        </p:nvSpPr>
        <p:spPr>
          <a:xfrm>
            <a:off x="0" y="0"/>
            <a:ext cx="7772400" cy="10611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a:ea typeface="Plus Jakarta Sans"/>
                <a:cs typeface="Plus Jakarta Sans"/>
                <a:sym typeface="Plus Jakarta Sans"/>
              </a:rPr>
              <a:t>Chinese Railroad Workers</a:t>
            </a:r>
            <a:endParaRPr sz="1200">
              <a:solidFill>
                <a:schemeClr val="dk1"/>
              </a:solidFill>
              <a:latin typeface="Inter"/>
              <a:ea typeface="Inter"/>
              <a:cs typeface="Inter"/>
              <a:sym typeface="Inter"/>
            </a:endParaRPr>
          </a:p>
        </p:txBody>
      </p:sp>
      <p:pic>
        <p:nvPicPr>
          <p:cNvPr id="133" name="Google Shape;13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4" name="Google Shape;13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5" name="Google Shape;13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6" name="Google Shape;136;p28"/>
          <p:cNvSpPr txBox="1"/>
          <p:nvPr/>
        </p:nvSpPr>
        <p:spPr>
          <a:xfrm>
            <a:off x="594300" y="1188688"/>
            <a:ext cx="6583800" cy="7720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While reading the primary source, use three highlighters to identify various components within the text. Then answer the questions that follow.</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Foreign relations between China and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Life in China compared to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rPr lang="en" sz="1200">
                <a:solidFill>
                  <a:schemeClr val="dk1"/>
                </a:solidFill>
                <a:latin typeface="Halant"/>
                <a:ea typeface="Halant"/>
                <a:cs typeface="Halant"/>
                <a:sym typeface="Halant"/>
              </a:rPr>
              <a:t>	: Difficulties experienced by Chinese workers in the United States</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15000"/>
              </a:lnSpc>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reasons do the Chinese immigrants give for coming to California?</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How does the speaker describe the treatment of Chinese people upon arriving in America?</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are some specific examples of abuse or injustice mentioned in the text?</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According to the passage, why don’t the Chinese workers fight back or seek help?</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What solution does the speaker propose at the end of the passage?</a:t>
            </a:r>
            <a:br>
              <a:rPr lang="en" sz="1200">
                <a:latin typeface="Inter"/>
                <a:ea typeface="Inter"/>
                <a:cs typeface="Inter"/>
                <a:sym typeface="Inter"/>
              </a:rPr>
            </a:b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0" lvl="0" marL="457200" rtl="0" algn="l">
              <a:spcBef>
                <a:spcPts val="0"/>
              </a:spcBef>
              <a:spcAft>
                <a:spcPts val="0"/>
              </a:spcAft>
              <a:buNone/>
            </a:pPr>
            <a:r>
              <a:t/>
            </a:r>
            <a:endParaRPr sz="1200">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Why do you think Americans treated the Chinese workers so harshly even though they were legally allowed to come and work in the U.S.? What might have motivated this behavior?</a:t>
            </a:r>
            <a:br>
              <a:rPr lang="en" sz="1200">
                <a:latin typeface="Inter"/>
                <a:ea typeface="Inter"/>
                <a:cs typeface="Inter"/>
                <a:sym typeface="Inter"/>
              </a:rPr>
            </a:br>
            <a:endParaRPr b="1" sz="1200">
              <a:solidFill>
                <a:srgbClr val="E95C3D"/>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p:txBody>
      </p:sp>
      <p:sp>
        <p:nvSpPr>
          <p:cNvPr id="137" name="Google Shape;137;p28"/>
          <p:cNvSpPr/>
          <p:nvPr/>
        </p:nvSpPr>
        <p:spPr>
          <a:xfrm>
            <a:off x="683850" y="188367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38" name="Google Shape;138;p28"/>
          <p:cNvSpPr/>
          <p:nvPr/>
        </p:nvSpPr>
        <p:spPr>
          <a:xfrm>
            <a:off x="683850" y="2094650"/>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sp>
        <p:nvSpPr>
          <p:cNvPr id="139" name="Google Shape;139;p28"/>
          <p:cNvSpPr/>
          <p:nvPr/>
        </p:nvSpPr>
        <p:spPr>
          <a:xfrm>
            <a:off x="683850" y="2305625"/>
            <a:ext cx="431100" cy="177900"/>
          </a:xfrm>
          <a:prstGeom prst="rect">
            <a:avLst/>
          </a:prstGeom>
          <a:no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p>
        </p:txBody>
      </p:sp>
      <p:pic>
        <p:nvPicPr>
          <p:cNvPr id="140" name="Google Shape;140;p28"/>
          <p:cNvPicPr preferRelativeResize="0"/>
          <p:nvPr/>
        </p:nvPicPr>
        <p:blipFill>
          <a:blip r:embed="rId4">
            <a:alphaModFix/>
          </a:blip>
          <a:stretch>
            <a:fillRect/>
          </a:stretch>
        </p:blipFill>
        <p:spPr>
          <a:xfrm>
            <a:off x="216272" y="230997"/>
            <a:ext cx="1056536" cy="43811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9"/>
          <p:cNvSpPr txBox="1"/>
          <p:nvPr/>
        </p:nvSpPr>
        <p:spPr>
          <a:xfrm>
            <a:off x="0" y="0"/>
            <a:ext cx="7772400" cy="9198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700">
                <a:solidFill>
                  <a:schemeClr val="dk1"/>
                </a:solidFill>
                <a:latin typeface="Halant"/>
                <a:ea typeface="Halant"/>
                <a:cs typeface="Halant"/>
                <a:sym typeface="Halant"/>
              </a:rPr>
              <a:t>Document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a:ea typeface="Plus Jakarta Sans"/>
                <a:cs typeface="Plus Jakarta Sans"/>
                <a:sym typeface="Plus Jakarta Sans"/>
              </a:rPr>
              <a:t>Chinese Railroad Workers</a:t>
            </a:r>
            <a:endParaRPr sz="2500">
              <a:solidFill>
                <a:schemeClr val="dk1"/>
              </a:solidFill>
              <a:latin typeface="Plus Jakarta Sans"/>
              <a:ea typeface="Plus Jakarta Sans"/>
              <a:cs typeface="Plus Jakarta Sans"/>
              <a:sym typeface="Plus Jakarta Sans"/>
            </a:endParaRPr>
          </a:p>
        </p:txBody>
      </p:sp>
      <p:pic>
        <p:nvPicPr>
          <p:cNvPr id="146" name="Google Shape;146;p29"/>
          <p:cNvPicPr preferRelativeResize="0"/>
          <p:nvPr/>
        </p:nvPicPr>
        <p:blipFill>
          <a:blip r:embed="rId3">
            <a:alphaModFix/>
          </a:blip>
          <a:stretch>
            <a:fillRect/>
          </a:stretch>
        </p:blipFill>
        <p:spPr>
          <a:xfrm>
            <a:off x="216272" y="230997"/>
            <a:ext cx="1056536" cy="438114"/>
          </a:xfrm>
          <a:prstGeom prst="rect">
            <a:avLst/>
          </a:prstGeom>
          <a:noFill/>
          <a:ln>
            <a:noFill/>
          </a:ln>
        </p:spPr>
      </p:pic>
      <p:graphicFrame>
        <p:nvGraphicFramePr>
          <p:cNvPr id="147" name="Google Shape;147;p29"/>
          <p:cNvGraphicFramePr/>
          <p:nvPr/>
        </p:nvGraphicFramePr>
        <p:xfrm>
          <a:off x="338691" y="996263"/>
          <a:ext cx="3000000" cy="3000000"/>
        </p:xfrm>
        <a:graphic>
          <a:graphicData uri="http://schemas.openxmlformats.org/drawingml/2006/table">
            <a:tbl>
              <a:tblPr>
                <a:noFill/>
                <a:tableStyleId>{4D208A36-70F0-4480-886C-AF5AC75A3BC0}</a:tableStyleId>
              </a:tblPr>
              <a:tblGrid>
                <a:gridCol w="7105050"/>
              </a:tblGrid>
              <a:tr h="804575">
                <a:tc>
                  <a:txBody>
                    <a:bodyPr/>
                    <a:lstStyle/>
                    <a:p>
                      <a:pPr indent="0" lvl="0" marL="0" rtl="0" algn="l">
                        <a:spcBef>
                          <a:spcPts val="0"/>
                        </a:spcBef>
                        <a:spcAft>
                          <a:spcPts val="0"/>
                        </a:spcAft>
                        <a:buClr>
                          <a:srgbClr val="000000"/>
                        </a:buClr>
                        <a:buSzPts val="1200"/>
                        <a:buFont typeface="Arial"/>
                        <a:buNone/>
                      </a:pPr>
                      <a:r>
                        <a:rPr lang="en" sz="1200">
                          <a:latin typeface="Halant"/>
                          <a:ea typeface="Halant"/>
                          <a:cs typeface="Halant"/>
                          <a:sym typeface="Halant"/>
                        </a:rPr>
                        <a:t>Source: </a:t>
                      </a:r>
                      <a:r>
                        <a:rPr lang="en" sz="1200">
                          <a:solidFill>
                            <a:schemeClr val="dk1"/>
                          </a:solidFill>
                          <a:highlight>
                            <a:srgbClr val="FFFFFF"/>
                          </a:highlight>
                          <a:latin typeface="Halant"/>
                          <a:ea typeface="Halant"/>
                          <a:cs typeface="Halant"/>
                          <a:sym typeface="Halant"/>
                        </a:rPr>
                        <a:t>Pun Chi, “A Remonstrance from the Chinese in California to the Congress of the United States,” in William Speer, </a:t>
                      </a:r>
                      <a:r>
                        <a:rPr i="1" lang="en" sz="1200">
                          <a:solidFill>
                            <a:schemeClr val="dk1"/>
                          </a:solidFill>
                          <a:highlight>
                            <a:srgbClr val="FFFFFF"/>
                          </a:highlight>
                          <a:latin typeface="Halant"/>
                          <a:ea typeface="Halant"/>
                          <a:cs typeface="Halant"/>
                          <a:sym typeface="Halant"/>
                        </a:rPr>
                        <a:t>The Oldest and the Newest Empire: China and the United States</a:t>
                      </a:r>
                      <a:r>
                        <a:rPr lang="en" sz="1200">
                          <a:solidFill>
                            <a:schemeClr val="dk1"/>
                          </a:solidFill>
                          <a:highlight>
                            <a:srgbClr val="FFFFFF"/>
                          </a:highlight>
                          <a:latin typeface="Halant"/>
                          <a:ea typeface="Halant"/>
                          <a:cs typeface="Halant"/>
                          <a:sym typeface="Halant"/>
                        </a:rPr>
                        <a:t>, </a:t>
                      </a:r>
                      <a:r>
                        <a:rPr lang="en" sz="1200">
                          <a:solidFill>
                            <a:schemeClr val="dk1"/>
                          </a:solidFill>
                          <a:highlight>
                            <a:srgbClr val="FFFFFF"/>
                          </a:highlight>
                          <a:latin typeface="Halant"/>
                          <a:ea typeface="Halant"/>
                          <a:cs typeface="Halant"/>
                          <a:sym typeface="Halant"/>
                        </a:rPr>
                        <a:t>1877.</a:t>
                      </a:r>
                      <a:endParaRPr sz="1200">
                        <a:latin typeface="Halant"/>
                        <a:ea typeface="Halant"/>
                        <a:cs typeface="Halant"/>
                        <a:sym typeface="Halant"/>
                      </a:endParaRPr>
                    </a:p>
                    <a:p>
                      <a:pPr indent="0" lvl="0" marL="0" rtl="0" algn="l">
                        <a:spcBef>
                          <a:spcPts val="0"/>
                        </a:spcBef>
                        <a:spcAft>
                          <a:spcPts val="0"/>
                        </a:spcAft>
                        <a:buClr>
                          <a:srgbClr val="000000"/>
                        </a:buClr>
                        <a:buSzPts val="1200"/>
                        <a:buFont typeface="Arial"/>
                        <a:buNone/>
                      </a:pPr>
                      <a:r>
                        <a:t/>
                      </a:r>
                      <a:endParaRPr sz="1000">
                        <a:latin typeface="Inter"/>
                        <a:ea typeface="Inter"/>
                        <a:cs typeface="Inter"/>
                        <a:sym typeface="Inter"/>
                      </a:endParaRPr>
                    </a:p>
                    <a:p>
                      <a:pPr indent="0" lvl="0" marL="0" rtl="0" algn="l">
                        <a:spcBef>
                          <a:spcPts val="0"/>
                        </a:spcBef>
                        <a:spcAft>
                          <a:spcPts val="0"/>
                        </a:spcAft>
                        <a:buClr>
                          <a:srgbClr val="000000"/>
                        </a:buClr>
                        <a:buSzPts val="1200"/>
                        <a:buFont typeface="Arial"/>
                        <a:buNone/>
                      </a:pPr>
                      <a:r>
                        <a:rPr lang="en" sz="1000">
                          <a:latin typeface="Inter"/>
                          <a:ea typeface="Inter"/>
                          <a:cs typeface="Inter"/>
                          <a:sym typeface="Inter"/>
                        </a:rPr>
                        <a:t>Note: </a:t>
                      </a:r>
                      <a:r>
                        <a:rPr lang="en" sz="1000">
                          <a:solidFill>
                            <a:schemeClr val="dk1"/>
                          </a:solidFill>
                          <a:latin typeface="Inter"/>
                          <a:ea typeface="Inter"/>
                          <a:cs typeface="Inter"/>
                          <a:sym typeface="Inter"/>
                        </a:rPr>
                        <a:t>Pun Chi was a 19th-century Chinese merchant in California who asked William Speer, a Christian missionary who worked alongside the Chinese community, to translate the following petition into English from Chinese. The petition was authored principally by Pun Chi but was prepared by a committee of Chinese immigrants.</a:t>
                      </a:r>
                      <a:endParaRPr sz="1000">
                        <a:latin typeface="Inter"/>
                        <a:ea typeface="Inter"/>
                        <a:cs typeface="Inter"/>
                        <a:sym typeface="Inter"/>
                      </a:endParaRPr>
                    </a:p>
                  </a:txBody>
                  <a:tcPr marT="114950" marB="114950" marR="116575" marL="116575">
                    <a:lnL cap="flat" cmpd="sng" w="19050">
                      <a:solidFill>
                        <a:srgbClr val="9E9E9E"/>
                      </a:solidFill>
                      <a:prstDash val="solid"/>
                      <a:round/>
                      <a:headEnd len="sm" w="sm" type="none"/>
                      <a:tailEnd len="sm" w="sm" type="none"/>
                    </a:lnL>
                    <a:lnR cap="flat" cmpd="sng" w="19050">
                      <a:solidFill>
                        <a:srgbClr val="9E9E9E"/>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solidFill>
                      <a:prstDash val="solid"/>
                      <a:round/>
                      <a:headEnd len="sm" w="sm" type="none"/>
                      <a:tailEnd len="sm" w="sm" type="none"/>
                    </a:lnB>
                  </a:tcPr>
                </a:tc>
              </a:tr>
              <a:tr h="3245950">
                <a:tc>
                  <a:txBody>
                    <a:bodyPr/>
                    <a:lstStyle/>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“We are natives of the empire of China, each following some employment or profession–literary men, farmers, mechanics or merchants. When your honorable government threw open the territory of California, the people of other lands were welcomed here to search for gold and to engage in trade. The ship-masters of your respected nation came over to our country, lauded the equality of your laws, extolled the beauty of your manners and customs, and made it known that your officers and people were extremely cordial toward the Chinese. Knowing well the harmony which had existed between our respective governments, we trusted in your sincerity. Not deterred by the long voyage, we came here presuming that our arrival would be hailed with cordiality and favor. But, alas! what times are these!–when former kind relations are forgotten, when we Chinese are viewed like thieves and enemies, when in the administration of justice our testimony is not received, when in the legal collection of the licenses we are injured and plundered, and villains of other nations are encouraged to rob and do violence to us!...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 The class that engage in digging gold are, as a whole, poor people. We go on board the ships. There we find ourselves unaccustomed to winds and waves and to the extremes of heat and cold. We eat little; we grieve much. Our appearance is plain and our clothing poor. At once, when we leave the vessel, boatmen extort heavy fares; all kinds of conveyances require from us more than the usual charges; as we go on our way we are pushed and kicked and struck by the drunken and the brutal; but as we cannot speak your language, we bear our injuries and pass on. Even when within doors, rude boys throw sand and bad men stones after us. Passers by, instead of preventing these provocations, add to them by their laughter. We go up to the mines; there the collectors of the licenses make unlawful exactions and robbers strip, plunder, wound and even murder some of us. Thus we are plunged into endless uncommiserated wrongs. But the first root of them all is that very degradation and contempt of the Chinese as a race of which we have spoken, which begins with your honorable nation, but which they communicate to people from other countries, who carry it to greater lengths…</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 If a Chinese earns a dollar and a half in gold per day, his first desire is to go to an American and buy a mining claim. But should this yield a considerable result, the seller, it is possible, compels him to relinquish it. Perhaps robbers come and strip him of the gold. He dare not resist, since he cannot speak the language, and has not the power to withstand them. On the other hand, those who have no means to buy a claim seek some ground which other miners have dug over and left, and thus obtain a few dimes. From the proceeds of a hard day’s toil, after the pay for food and clothes very little remains. It is hard for them to be prepared to meet the collector when he comes for the license money. If such a one turns his thoughts back to the time when he came here, perhaps he remembers that then he borrowed the money for his passage and expenses from his kindred and friends, or perhaps he sold all his property to obtain it; and how bitter those thoughts are!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1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100">
                          <a:latin typeface="Inter"/>
                          <a:ea typeface="Inter"/>
                          <a:cs typeface="Inter"/>
                          <a:sym typeface="Inter"/>
                        </a:rPr>
                        <a:t>…If it is your will that Chinese shall not dig the gold of your honorable country, then fix a limit as to time, say, for instance, three years, within which every man of them shall provide means to return to his own country. Thus we shall not perish in a foreign land. Thus mutual kindly sentiments shall be restored again…”</a:t>
                      </a:r>
                      <a:endParaRPr sz="1100">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100">
                        <a:latin typeface="Inter"/>
                        <a:ea typeface="Inter"/>
                        <a:cs typeface="Inter"/>
                        <a:sym typeface="Inter"/>
                      </a:endParaRPr>
                    </a:p>
                  </a:txBody>
                  <a:tcPr marT="114950" marB="114950" marR="116575" marL="116575">
                    <a:lnL cap="flat" cmpd="sng" w="19050">
                      <a:solidFill>
                        <a:srgbClr val="9E9E9E">
                          <a:alpha val="0"/>
                        </a:srgbClr>
                      </a:solidFill>
                      <a:prstDash val="solid"/>
                      <a:round/>
                      <a:headEnd len="sm" w="sm" type="none"/>
                      <a:tailEnd len="sm" w="sm" type="none"/>
                    </a:lnL>
                    <a:lnR cap="flat" cmpd="sng" w="19050">
                      <a:solidFill>
                        <a:srgbClr val="9E9E9E">
                          <a:alpha val="0"/>
                        </a:srgbClr>
                      </a:solidFill>
                      <a:prstDash val="solid"/>
                      <a:round/>
                      <a:headEnd len="sm" w="sm" type="none"/>
                      <a:tailEnd len="sm" w="sm" type="none"/>
                    </a:lnR>
                    <a:lnT cap="flat" cmpd="sng" w="19050">
                      <a:solidFill>
                        <a:srgbClr val="9E9E9E"/>
                      </a:solidFill>
                      <a:prstDash val="solid"/>
                      <a:round/>
                      <a:headEnd len="sm" w="sm" type="none"/>
                      <a:tailEnd len="sm" w="sm" type="none"/>
                    </a:lnT>
                    <a:lnB cap="flat" cmpd="sng" w="19050">
                      <a:solidFill>
                        <a:srgbClr val="9E9E9E">
                          <a:alpha val="0"/>
                        </a:srgbClr>
                      </a:solidFill>
                      <a:prstDash val="solid"/>
                      <a:round/>
                      <a:headEnd len="sm" w="sm" type="none"/>
                      <a:tailEnd len="sm" w="sm" type="none"/>
                    </a:lnB>
                  </a:tcPr>
                </a:tc>
              </a:tr>
            </a:tbl>
          </a:graphicData>
        </a:graphic>
      </p:graphicFrame>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9" name="Google Shape;149;p29"/>
          <p:cNvPicPr preferRelativeResize="0"/>
          <p:nvPr/>
        </p:nvPicPr>
        <p:blipFill>
          <a:blip r:embed="rId4">
            <a:alphaModFix/>
          </a:blip>
          <a:stretch>
            <a:fillRect/>
          </a:stretch>
        </p:blipFill>
        <p:spPr>
          <a:xfrm>
            <a:off x="381544" y="9348271"/>
            <a:ext cx="425136" cy="425136"/>
          </a:xfrm>
          <a:prstGeom prst="rect">
            <a:avLst/>
          </a:prstGeom>
          <a:noFill/>
          <a:ln>
            <a:noFill/>
          </a:ln>
        </p:spPr>
      </p:pic>
      <p:sp>
        <p:nvSpPr>
          <p:cNvPr id="150" name="Google Shape;150;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1AF4B"/>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